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64" d="100"/>
          <a:sy n="64" d="100"/>
        </p:scale>
        <p:origin x="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jpg>
</file>

<file path=ppt/media/image3.jp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2A61E-0D8E-425A-A041-93572B27B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7DA026-7DED-4EF8-98B6-5889B970EE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087E6-1BE7-435A-801C-295973BF3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C0573-9FE5-4AC5-B27E-7336C5CB3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4B292-A7F5-482C-8492-064E78ED0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15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290D9-EC76-43F4-BE6B-321CE17FA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064ADF-B6F2-4368-93F1-06D661587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F05A6-A41C-4E12-A3AB-F8099C71E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95B31-5549-4692-8572-140735C89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52391-D03B-4837-BCA3-1B3E3C588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941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7AE26-747B-4F09-80EF-BA6D99849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12AB96-514A-4CEE-8AF2-985045489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CE7D6-4C3E-4172-BA0D-3DC2CD38D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553CA-FFE2-460E-9525-05BC3365F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52B4C-7EB1-45F3-8FB6-B8AE5CB71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4707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C9C64-E61D-44F5-81D7-0BD381C77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20660-719F-41FE-8E7B-490BB7C6E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2681E-9DF5-422F-A6FE-6BCA3237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B47C9-9EB4-4298-AB52-8AC9DCDF3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E85E9-5741-4372-BC76-806304A1C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1103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901C8-D929-4F27-9816-7F139C259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8835F-26A4-414F-A5F2-1F18D732D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1F42A-F7DB-42EC-8F9D-7567B7D1C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CB378-F112-46CF-9644-104E7DF37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B8256-A0DA-4A62-9A87-3C6B2315D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7489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0E132-68C8-499C-B88F-AB024F939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06A75-23D9-446E-89B8-2A1B5BB2DE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278F55-0DD8-4087-BE3F-046104780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0C271E-7571-4641-A982-D59722ABA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5DF66-164D-4089-AF05-3AE3568EF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BC7970-F58B-4207-A964-D0A5E08FC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4168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2E6EF-9823-4B41-90F4-F9A940CA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29BB8-B9CB-47E7-9473-5562316F7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F9383-0D80-4F91-A1C4-874347AF6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E65BC0-C82E-4356-990C-F0ABB12DB2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2C8BA9-4851-4169-A1BA-C67EE4641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4171BC-9780-4ACD-AEAE-F4CEC305F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78DA57-2923-4C97-A2BA-31BF2EB7F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D2B711-2FBD-4CBA-985F-4C88EC436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1564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7AD3-BB1E-48CE-B1B4-11CFFFB94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975F2-5D6D-4FF5-B8AC-A0AE29BAE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A50383-B3F8-4AB0-877B-FB0471522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6F3296-DF0F-45B5-9846-49EB83368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9672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61937-60D8-44A3-9EFB-EE4333F1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9F3DE1-6555-4978-AF3D-E3291CAB0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313BEE-FB6B-48C3-A353-DEEF28645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8184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D3688-9727-40E2-8676-329C6F419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FB510-0BA0-4ADF-825D-2529E28AC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5E27A1-5A26-40CE-84DA-AC82F1D378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C3843-697E-4468-A9EC-4CE6054D4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862BD2-F8F4-491C-ABA1-BDD51F4B0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D733CC-C973-4D77-A739-01A7686B2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756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30D17-36E1-4E94-A6F4-F251ED8C0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FD914D-7112-4EAD-8163-4ABFE80155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17729-047D-45C1-ABD5-395C2FEF90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95A45-34E1-40C2-8357-E14D99D44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B87EE-9ED2-4477-9280-93FA039AE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F5D41-0613-4F76-80F6-C480CBAEC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8729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BD9B65-CB38-4417-BB74-5AF0EB4E5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5A2362-8393-44CE-9126-FD56BE906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8A03B-16F5-4008-B433-2D62F8E0A8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416FC-A1C9-45A8-9DE2-014DA13BD05F}" type="datetimeFigureOut">
              <a:rPr lang="en-CA" smtClean="0"/>
              <a:t>2021-03-15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A89B9-8D6C-411B-A973-8414CA770B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7EADA-4F53-45E6-B3B4-4A4722370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FDD59-7890-4E89-9B4D-9348E8DC7C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0688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F90F1-CF9A-4A01-AD07-B6CABB172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63300" y="592857"/>
            <a:ext cx="4572000" cy="2387600"/>
          </a:xfrm>
        </p:spPr>
        <p:txBody>
          <a:bodyPr>
            <a:noAutofit/>
          </a:bodyPr>
          <a:lstStyle/>
          <a:p>
            <a:r>
              <a:rPr lang="en-CA" sz="4400" b="1" dirty="0"/>
              <a:t>Effects of Wildfire Smoke on Forest Productivity in Central Canada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232EDB-8E95-4C31-A17F-82387FA13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3384" y="3509963"/>
            <a:ext cx="4746689" cy="2273691"/>
          </a:xfrm>
        </p:spPr>
        <p:txBody>
          <a:bodyPr>
            <a:normAutofit fontScale="85000" lnSpcReduction="10000"/>
          </a:bodyPr>
          <a:lstStyle/>
          <a:p>
            <a:r>
              <a:rPr lang="en-CA" sz="3000" dirty="0"/>
              <a:t>Measuring the Diffuse Radiation Fertilization Effect at AEROCAN Field Sites</a:t>
            </a:r>
          </a:p>
          <a:p>
            <a:endParaRPr lang="en-CA" dirty="0"/>
          </a:p>
          <a:p>
            <a:r>
              <a:rPr lang="en-CA" dirty="0"/>
              <a:t>Andrew Loeppky </a:t>
            </a:r>
          </a:p>
          <a:p>
            <a:r>
              <a:rPr lang="en-CA" dirty="0"/>
              <a:t>Dr. Ian </a:t>
            </a:r>
            <a:r>
              <a:rPr lang="en-CA" dirty="0" err="1"/>
              <a:t>Mckendry</a:t>
            </a:r>
            <a:r>
              <a:rPr lang="en-CA" dirty="0"/>
              <a:t> (UBC Dept of Geography)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C64DFB-E070-4F2C-A24E-97CB3691E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45" y="144315"/>
            <a:ext cx="5660377" cy="32846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FD61AB-C540-454A-89D4-AE85519D26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45" y="3509963"/>
            <a:ext cx="5695506" cy="32037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F6FD03-B123-4D2F-821A-746193948B77}"/>
              </a:ext>
            </a:extLst>
          </p:cNvPr>
          <p:cNvSpPr txBox="1"/>
          <p:nvPr/>
        </p:nvSpPr>
        <p:spPr>
          <a:xfrm>
            <a:off x="5885751" y="6119336"/>
            <a:ext cx="59819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Images: </a:t>
            </a:r>
          </a:p>
          <a:p>
            <a:r>
              <a:rPr lang="en-CA" sz="1400" dirty="0"/>
              <a:t>NOAA / wildfire hazard mapping system (top)</a:t>
            </a:r>
          </a:p>
          <a:p>
            <a:r>
              <a:rPr lang="en-CA" sz="1400" dirty="0"/>
              <a:t>CTV news Vancouver 2015 (bottom)</a:t>
            </a:r>
          </a:p>
        </p:txBody>
      </p:sp>
    </p:spTree>
    <p:extLst>
      <p:ext uri="{BB962C8B-B14F-4D97-AF65-F5344CB8AC3E}">
        <p14:creationId xmlns:p14="http://schemas.microsoft.com/office/powerpoint/2010/main" val="33743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1006-23F2-4808-8988-1193EB170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" y="0"/>
            <a:ext cx="10515600" cy="1325563"/>
          </a:xfrm>
        </p:spPr>
        <p:txBody>
          <a:bodyPr/>
          <a:lstStyle/>
          <a:p>
            <a:r>
              <a:rPr lang="en-CA" dirty="0"/>
              <a:t>The Diffuse Radiation Fertilization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35F23-50E4-46E8-9C6D-ED777EB37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123949"/>
            <a:ext cx="10668000" cy="1643063"/>
          </a:xfrm>
        </p:spPr>
        <p:txBody>
          <a:bodyPr>
            <a:normAutofit lnSpcReduction="10000"/>
          </a:bodyPr>
          <a:lstStyle/>
          <a:p>
            <a:r>
              <a:rPr lang="en-CA" dirty="0"/>
              <a:t>Sunlight (photosynthetically active radiation, or PAR) arrives in a straight line from the sun – direct beam</a:t>
            </a:r>
          </a:p>
          <a:p>
            <a:r>
              <a:rPr lang="en-CA" dirty="0"/>
              <a:t>Aerosols scatter light, and so it arrives at the forest canopy from many directions – diffuse PAR </a:t>
            </a:r>
            <a:r>
              <a:rPr lang="en-CA" dirty="0">
                <a:sym typeface="Wingdings" panose="05000000000000000000" pitchFamily="2" charset="2"/>
              </a:rPr>
              <a:t> </a:t>
            </a:r>
            <a:r>
              <a:rPr lang="en-CA" b="1" dirty="0">
                <a:sym typeface="Wingdings" panose="05000000000000000000" pitchFamily="2" charset="2"/>
              </a:rPr>
              <a:t>more efficient CO2 uptake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CDC1F9-3822-4588-981B-6F8A7271B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13" y="3429000"/>
            <a:ext cx="6102311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7F14FE-6688-4DA6-BA14-3A268B5EC6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277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525" y="3429001"/>
            <a:ext cx="6086475" cy="3429000"/>
          </a:xfrm>
          <a:prstGeom prst="rect">
            <a:avLst/>
          </a:prstGeom>
          <a:blipFill dpi="0" rotWithShape="1">
            <a:blip r:embed="rId5">
              <a:alphaModFix amt="87000"/>
            </a:blip>
            <a:srcRect/>
            <a:tile tx="0" ty="0" sx="100000" sy="100000" flip="none" algn="tl"/>
          </a:blipFill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2A655B4-A1A2-4AD7-BB7A-62CD351A5B4E}"/>
              </a:ext>
            </a:extLst>
          </p:cNvPr>
          <p:cNvCxnSpPr>
            <a:cxnSpLocks/>
          </p:cNvCxnSpPr>
          <p:nvPr/>
        </p:nvCxnSpPr>
        <p:spPr>
          <a:xfrm>
            <a:off x="1537907" y="3815600"/>
            <a:ext cx="835428" cy="6040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BB04DE0-5889-4B6A-A525-DE5417E65E3C}"/>
              </a:ext>
            </a:extLst>
          </p:cNvPr>
          <p:cNvCxnSpPr>
            <a:cxnSpLocks/>
          </p:cNvCxnSpPr>
          <p:nvPr/>
        </p:nvCxnSpPr>
        <p:spPr>
          <a:xfrm flipH="1">
            <a:off x="9625013" y="2633664"/>
            <a:ext cx="1924050" cy="145732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67F100F4-B5F3-462A-82FB-72BA92E5F8BD}"/>
              </a:ext>
            </a:extLst>
          </p:cNvPr>
          <p:cNvCxnSpPr>
            <a:cxnSpLocks/>
          </p:cNvCxnSpPr>
          <p:nvPr/>
        </p:nvCxnSpPr>
        <p:spPr>
          <a:xfrm>
            <a:off x="6632551" y="3229629"/>
            <a:ext cx="1857375" cy="152876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936F9BE4-F5FC-410D-9AC0-2FC36C2C45C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560762" y="1934448"/>
            <a:ext cx="1082679" cy="10301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FC2DAC35-2EAF-48A5-A677-2D0B87F1EDFE}"/>
              </a:ext>
            </a:extLst>
          </p:cNvPr>
          <p:cNvCxnSpPr>
            <a:cxnSpLocks/>
          </p:cNvCxnSpPr>
          <p:nvPr/>
        </p:nvCxnSpPr>
        <p:spPr>
          <a:xfrm rot="10800000" flipV="1">
            <a:off x="10050067" y="4105272"/>
            <a:ext cx="1810348" cy="14557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7" name="Cloud 26">
            <a:extLst>
              <a:ext uri="{FF2B5EF4-FFF2-40B4-BE49-F238E27FC236}">
                <a16:creationId xmlns:a16="http://schemas.microsoft.com/office/drawing/2014/main" id="{B96FF236-34CB-4C19-8C3C-C614135B6C80}"/>
              </a:ext>
            </a:extLst>
          </p:cNvPr>
          <p:cNvSpPr/>
          <p:nvPr/>
        </p:nvSpPr>
        <p:spPr>
          <a:xfrm>
            <a:off x="6105525" y="2835532"/>
            <a:ext cx="6086475" cy="788195"/>
          </a:xfrm>
          <a:prstGeom prst="cloud">
            <a:avLst/>
          </a:prstGeom>
          <a:solidFill>
            <a:schemeClr val="accent4">
              <a:lumMod val="50000"/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Sun 29">
            <a:extLst>
              <a:ext uri="{FF2B5EF4-FFF2-40B4-BE49-F238E27FC236}">
                <a16:creationId xmlns:a16="http://schemas.microsoft.com/office/drawing/2014/main" id="{7B3CB8BD-3F28-4966-8F62-B1F07D9F9819}"/>
              </a:ext>
            </a:extLst>
          </p:cNvPr>
          <p:cNvSpPr/>
          <p:nvPr/>
        </p:nvSpPr>
        <p:spPr>
          <a:xfrm>
            <a:off x="144894" y="2601992"/>
            <a:ext cx="1471555" cy="1338260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82129E2-36A1-4737-B4C8-0627B192D6B0}"/>
              </a:ext>
            </a:extLst>
          </p:cNvPr>
          <p:cNvCxnSpPr>
            <a:cxnSpLocks/>
          </p:cNvCxnSpPr>
          <p:nvPr/>
        </p:nvCxnSpPr>
        <p:spPr>
          <a:xfrm>
            <a:off x="1219438" y="4944608"/>
            <a:ext cx="835428" cy="6040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590A38A-111E-484B-95C8-1F774C17D3B2}"/>
              </a:ext>
            </a:extLst>
          </p:cNvPr>
          <p:cNvCxnSpPr>
            <a:cxnSpLocks/>
          </p:cNvCxnSpPr>
          <p:nvPr/>
        </p:nvCxnSpPr>
        <p:spPr>
          <a:xfrm>
            <a:off x="1852581" y="3361200"/>
            <a:ext cx="835428" cy="6040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3BEE593-05A0-478E-9F2E-9EB4C2DB714D}"/>
              </a:ext>
            </a:extLst>
          </p:cNvPr>
          <p:cNvCxnSpPr>
            <a:cxnSpLocks/>
          </p:cNvCxnSpPr>
          <p:nvPr/>
        </p:nvCxnSpPr>
        <p:spPr>
          <a:xfrm>
            <a:off x="1458917" y="4403052"/>
            <a:ext cx="835428" cy="6040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4149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35303-6165-47A3-9BA9-276ED5D32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1637" y="314967"/>
            <a:ext cx="6077463" cy="6375273"/>
          </a:xfrm>
        </p:spPr>
        <p:txBody>
          <a:bodyPr>
            <a:normAutofit fontScale="92500" lnSpcReduction="20000"/>
          </a:bodyPr>
          <a:lstStyle/>
          <a:p>
            <a:r>
              <a:rPr lang="en-CA" dirty="0"/>
              <a:t>Compare satellite data, in-situ measurements of optical depth, CO2 fluxes at forest canopy in Saskatchewan – 2017, 2018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r>
              <a:rPr lang="en-CA" dirty="0"/>
              <a:t> How much smoke is helpful/harmful? When do other effects outweigh DRFE? --&gt; (Backscatter to space, Ozone, Heat stress)</a:t>
            </a:r>
          </a:p>
          <a:p>
            <a:endParaRPr lang="en-CA" dirty="0"/>
          </a:p>
          <a:p>
            <a:r>
              <a:rPr lang="en-CA" dirty="0"/>
              <a:t>Are results statistically relevant at this site? Other important variables?</a:t>
            </a:r>
          </a:p>
          <a:p>
            <a:pPr marL="0" indent="0">
              <a:buNone/>
            </a:pPr>
            <a:r>
              <a:rPr lang="en-CA" dirty="0"/>
              <a:t>   (clouds, canopy structure)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33847D4-7EA8-4165-B6CD-87FE5AA49AC5}"/>
              </a:ext>
            </a:extLst>
          </p:cNvPr>
          <p:cNvCxnSpPr>
            <a:cxnSpLocks/>
          </p:cNvCxnSpPr>
          <p:nvPr/>
        </p:nvCxnSpPr>
        <p:spPr>
          <a:xfrm flipV="1">
            <a:off x="983615" y="2787015"/>
            <a:ext cx="1" cy="345122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A84F72-25EB-4E0F-A965-A8A8D7B58854}"/>
              </a:ext>
            </a:extLst>
          </p:cNvPr>
          <p:cNvCxnSpPr>
            <a:cxnSpLocks/>
          </p:cNvCxnSpPr>
          <p:nvPr/>
        </p:nvCxnSpPr>
        <p:spPr>
          <a:xfrm flipV="1">
            <a:off x="983615" y="6238239"/>
            <a:ext cx="4645025" cy="1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D7B64D4-444B-4B2E-9C36-3398EE1026D6}"/>
              </a:ext>
            </a:extLst>
          </p:cNvPr>
          <p:cNvSpPr txBox="1"/>
          <p:nvPr/>
        </p:nvSpPr>
        <p:spPr>
          <a:xfrm>
            <a:off x="2377440" y="6320908"/>
            <a:ext cx="385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Aerosol Loading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BDC4AA-1F3A-448E-917F-752D199CDA20}"/>
              </a:ext>
            </a:extLst>
          </p:cNvPr>
          <p:cNvSpPr txBox="1"/>
          <p:nvPr/>
        </p:nvSpPr>
        <p:spPr>
          <a:xfrm rot="16200000">
            <a:off x="-1015996" y="4126349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CO2 Uptake at Field Site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BDD183-EC77-4F78-ACF0-E2EEF7841D76}"/>
              </a:ext>
            </a:extLst>
          </p:cNvPr>
          <p:cNvSpPr/>
          <p:nvPr/>
        </p:nvSpPr>
        <p:spPr>
          <a:xfrm>
            <a:off x="1127760" y="3785136"/>
            <a:ext cx="4013200" cy="1955264"/>
          </a:xfrm>
          <a:custGeom>
            <a:avLst/>
            <a:gdLst>
              <a:gd name="connsiteX0" fmla="*/ 0 w 4013200"/>
              <a:gd name="connsiteY0" fmla="*/ 898624 h 1955264"/>
              <a:gd name="connsiteX1" fmla="*/ 1381760 w 4013200"/>
              <a:gd name="connsiteY1" fmla="*/ 4544 h 1955264"/>
              <a:gd name="connsiteX2" fmla="*/ 3027680 w 4013200"/>
              <a:gd name="connsiteY2" fmla="*/ 614144 h 1955264"/>
              <a:gd name="connsiteX3" fmla="*/ 4013200 w 4013200"/>
              <a:gd name="connsiteY3" fmla="*/ 1955264 h 195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3200" h="1955264">
                <a:moveTo>
                  <a:pt x="0" y="898624"/>
                </a:moveTo>
                <a:cubicBezTo>
                  <a:pt x="438573" y="475290"/>
                  <a:pt x="877147" y="51957"/>
                  <a:pt x="1381760" y="4544"/>
                </a:cubicBezTo>
                <a:cubicBezTo>
                  <a:pt x="1886373" y="-42869"/>
                  <a:pt x="2589107" y="289024"/>
                  <a:pt x="3027680" y="614144"/>
                </a:cubicBezTo>
                <a:cubicBezTo>
                  <a:pt x="3466253" y="939264"/>
                  <a:pt x="3740573" y="1662317"/>
                  <a:pt x="4013200" y="1955264"/>
                </a:cubicBezTo>
              </a:path>
            </a:pathLst>
          </a:custGeom>
          <a:ln w="50800" cap="flat" cmpd="sng" algn="ctr">
            <a:solidFill>
              <a:schemeClr val="accent1"/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EBE1CD2D-04F3-4671-B8D6-4D5554EE0982}"/>
              </a:ext>
            </a:extLst>
          </p:cNvPr>
          <p:cNvSpPr/>
          <p:nvPr/>
        </p:nvSpPr>
        <p:spPr>
          <a:xfrm rot="5400000">
            <a:off x="1407159" y="2077722"/>
            <a:ext cx="162557" cy="721359"/>
          </a:xfrm>
          <a:prstGeom prst="leftBrac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07D600D6-BB0A-4FB2-986A-2BD7DF6567B0}"/>
              </a:ext>
            </a:extLst>
          </p:cNvPr>
          <p:cNvSpPr/>
          <p:nvPr/>
        </p:nvSpPr>
        <p:spPr>
          <a:xfrm rot="5400000">
            <a:off x="2573063" y="1825305"/>
            <a:ext cx="429892" cy="1747432"/>
          </a:xfrm>
          <a:prstGeom prst="leftBrac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FB4D8BC4-0928-49AA-8E6A-7CB09C218A78}"/>
              </a:ext>
            </a:extLst>
          </p:cNvPr>
          <p:cNvSpPr/>
          <p:nvPr/>
        </p:nvSpPr>
        <p:spPr>
          <a:xfrm rot="5400000">
            <a:off x="4234787" y="2305556"/>
            <a:ext cx="442643" cy="1330960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CE72FA-FFF7-48E3-AC8C-A15393D4F0BD}"/>
              </a:ext>
            </a:extLst>
          </p:cNvPr>
          <p:cNvSpPr txBox="1"/>
          <p:nvPr/>
        </p:nvSpPr>
        <p:spPr>
          <a:xfrm rot="18359430">
            <a:off x="767765" y="727722"/>
            <a:ext cx="3219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Mostly direct beam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4DCAD5-B8EA-4DDB-B4C8-364DDCDA4853}"/>
              </a:ext>
            </a:extLst>
          </p:cNvPr>
          <p:cNvSpPr txBox="1"/>
          <p:nvPr/>
        </p:nvSpPr>
        <p:spPr>
          <a:xfrm rot="18359430">
            <a:off x="2108786" y="684079"/>
            <a:ext cx="32193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Lots of diffuse PAR</a:t>
            </a:r>
          </a:p>
          <a:p>
            <a:r>
              <a:rPr lang="en-CA" sz="1400" dirty="0"/>
              <a:t>Efficient Photosynthesis/CO2 uptake</a:t>
            </a:r>
          </a:p>
          <a:p>
            <a:endParaRPr lang="en-CA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0F6B62-2404-4721-B586-690FD3BA6449}"/>
              </a:ext>
            </a:extLst>
          </p:cNvPr>
          <p:cNvSpPr txBox="1"/>
          <p:nvPr/>
        </p:nvSpPr>
        <p:spPr>
          <a:xfrm rot="18359430">
            <a:off x="3768277" y="1082674"/>
            <a:ext cx="3219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More harm than good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A6C8AE2-B9EE-4D54-9713-B3E648B3C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648" y="1528904"/>
            <a:ext cx="5155767" cy="2062307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0917139A-64D4-4DCD-A03C-5081492B3179}"/>
              </a:ext>
            </a:extLst>
          </p:cNvPr>
          <p:cNvSpPr/>
          <p:nvPr/>
        </p:nvSpPr>
        <p:spPr>
          <a:xfrm>
            <a:off x="9865360" y="1615440"/>
            <a:ext cx="1341120" cy="868635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02514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188</Words>
  <Application>Microsoft Office PowerPoint</Application>
  <PresentationFormat>Widescreen</PresentationFormat>
  <Paragraphs>27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Effects of Wildfire Smoke on Forest Productivity in Central Canada</vt:lpstr>
      <vt:lpstr>The Diffuse Radiation Fertilization Effect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Loeppky</dc:creator>
  <cp:lastModifiedBy>Andrew Loeppky</cp:lastModifiedBy>
  <cp:revision>11</cp:revision>
  <dcterms:created xsi:type="dcterms:W3CDTF">2021-03-02T16:46:24Z</dcterms:created>
  <dcterms:modified xsi:type="dcterms:W3CDTF">2021-03-16T16:44:05Z</dcterms:modified>
</cp:coreProperties>
</file>

<file path=docProps/thumbnail.jpeg>
</file>